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9144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SAVE THE DATE — the general announcement post. Optional: replace the headline with your chapter name, e.g. 'CHARLOTTE IS GOING'. Export: File &gt; Save As &gt; PNG.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CHAPTER ANNOUNCEMENT — replace [YOUR CHAPTER] with your chapter name. Post when you open your chapter's group registration or travel thread.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COUNTDOWN — set for the day this kit goes out. Change the number before you post: click it, retype it, then File &gt; Save As &gt; PNG. Weekly works well: 21, 14, 7, 3.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TESTIMONIAL — the highest-engagement post type. Ask three board members to fill this in and post from their own accounts, not the chapter account.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PRICING — figures verified from nbmbaa.org/conference/registration on Aug 21, 2026. Re-check before posting if the site has changed.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STUDENT OUTREACH — pair with an email to your campus partners and LOT chapters.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BLANK FRAME — the on-brand starting point for anything not covered above. Headline: Inter Black, all caps. Body: Inter Regular. Palette: #FFDB00 #FF7517 #6B0582 #800359 #29DBC7 #1C3DA1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1C3D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row_yel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371600" y="1554480"/>
            <a:ext cx="7315200" cy="1187099"/>
          </a:xfrm>
          <a:prstGeom prst="rect">
            <a:avLst/>
          </a:prstGeom>
        </p:spPr>
      </p:pic>
      <p:pic>
        <p:nvPicPr>
          <p:cNvPr id="4" name="Picture 3" descr="pivot_logo_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69280" y="548640"/>
            <a:ext cx="2560320" cy="15601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3657600"/>
            <a:ext cx="7955279" cy="38404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1400"/>
              </a:spcAft>
            </a:pPr>
            <a:r>
              <a:rPr sz="1500" b="1" spc="300">
                <a:solidFill>
                  <a:srgbClr val="FFDB00"/>
                </a:solidFill>
                <a:latin typeface="Inter"/>
              </a:rPr>
              <a:t>48TH ANNUAL CONFERENCE &amp; CAREER EXPO</a:t>
            </a:r>
          </a:p>
          <a:p>
            <a:pPr>
              <a:lnSpc>
                <a:spcPct val="92000"/>
              </a:lnSpc>
              <a:spcAft>
                <a:spcPts val="2000"/>
              </a:spcAft>
            </a:pPr>
            <a:r>
              <a:rPr sz="6800" b="1">
                <a:solidFill>
                  <a:srgbClr val="FFFFFF"/>
                </a:solidFill>
                <a:latin typeface="Inter"/>
              </a:rPr>
              <a:t>SAVE THE DATE</a:t>
            </a:r>
          </a:p>
          <a:p>
            <a:pPr>
              <a:spcAft>
                <a:spcPts val="600"/>
              </a:spcAft>
            </a:pPr>
            <a:r>
              <a:rPr sz="2800" b="1">
                <a:solidFill>
                  <a:srgbClr val="FFDB00"/>
                </a:solidFill>
                <a:latin typeface="Inter"/>
              </a:rPr>
              <a:t>Sept 23–25, 2026</a:t>
            </a:r>
          </a:p>
          <a:p>
            <a:r>
              <a:rPr sz="1700" b="0">
                <a:solidFill>
                  <a:srgbClr val="FFFFFF"/>
                </a:solidFill>
                <a:latin typeface="Inter"/>
              </a:rPr>
              <a:t>Los Angeles Convention Center</a:t>
            </a:r>
          </a:p>
        </p:txBody>
      </p:sp>
      <p:pic>
        <p:nvPicPr>
          <p:cNvPr id="6" name="Picture 5" descr="nbmbaa_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360" y="8092440"/>
            <a:ext cx="1234440" cy="7389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72000" y="8275320"/>
            <a:ext cx="3977639" cy="5486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400" b="1">
                <a:solidFill>
                  <a:srgbClr val="FFFFFF"/>
                </a:solidFill>
                <a:latin typeface="Inter"/>
              </a:rPr>
              <a:t>nbmbaa.org/conference/registration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6B058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row_yel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6080" y="2103120"/>
            <a:ext cx="7315200" cy="1187099"/>
          </a:xfrm>
          <a:prstGeom prst="rect">
            <a:avLst/>
          </a:prstGeom>
        </p:spPr>
      </p:pic>
      <p:pic>
        <p:nvPicPr>
          <p:cNvPr id="4" name="Picture 3" descr="pivot_logo_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0080" y="685800"/>
            <a:ext cx="2468880" cy="1504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" y="3383280"/>
            <a:ext cx="786384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1600"/>
              </a:spcAft>
            </a:pPr>
            <a:r>
              <a:rPr sz="1600" b="1" spc="300">
                <a:solidFill>
                  <a:srgbClr val="FFDB00"/>
                </a:solidFill>
                <a:latin typeface="Inter"/>
              </a:rPr>
              <a:t>[YOUR CHAPTER] CHAPTER</a:t>
            </a:r>
          </a:p>
          <a:p>
            <a:pPr>
              <a:lnSpc>
                <a:spcPct val="92000"/>
              </a:lnSpc>
              <a:spcAft>
                <a:spcPts val="2200"/>
              </a:spcAft>
            </a:pPr>
            <a:r>
              <a:rPr sz="6400" b="1">
                <a:solidFill>
                  <a:srgbClr val="FFFFFF"/>
                </a:solidFill>
                <a:latin typeface="Inter"/>
              </a:rPr>
              <a:t>WE'RE PIVOTING TO L.A.</a:t>
            </a:r>
          </a:p>
          <a:p>
            <a:pPr>
              <a:lnSpc>
                <a:spcPct val="125000"/>
              </a:lnSpc>
            </a:pPr>
            <a:r>
              <a:rPr sz="1800" b="0">
                <a:solidFill>
                  <a:srgbClr val="FFFFFF"/>
                </a:solidFill>
                <a:latin typeface="Inter"/>
              </a:rPr>
              <a:t>Join us at the 48th Annual Conference &amp; Career Expo — September 23–25.</a:t>
            </a:r>
          </a:p>
        </p:txBody>
      </p:sp>
      <p:pic>
        <p:nvPicPr>
          <p:cNvPr id="6" name="Picture 5" descr="nbmbaa_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0" y="8092440"/>
            <a:ext cx="1234440" cy="7389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40080" y="8275320"/>
            <a:ext cx="5486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>
                <a:solidFill>
                  <a:srgbClr val="FFDB00"/>
                </a:solidFill>
                <a:latin typeface="Inter"/>
              </a:rPr>
              <a:t>nbmbaa.org/conference/registration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FF751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arrow_yello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94560" y="960120"/>
            <a:ext cx="7589520" cy="1231615"/>
          </a:xfrm>
          <a:prstGeom prst="rect">
            <a:avLst/>
          </a:prstGeom>
        </p:spPr>
      </p:pic>
      <p:pic>
        <p:nvPicPr>
          <p:cNvPr id="4" name="Picture 3" descr="pivot_logo_revers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2160" y="640080"/>
            <a:ext cx="2377440" cy="14487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743200"/>
            <a:ext cx="7772400" cy="47548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lnSpc>
                <a:spcPct val="80000"/>
              </a:lnSpc>
              <a:spcAft>
                <a:spcPts val="1400"/>
              </a:spcAft>
            </a:pPr>
            <a:r>
              <a:rPr sz="15000" b="1">
                <a:solidFill>
                  <a:srgbClr val="FFFFFF"/>
                </a:solidFill>
                <a:latin typeface="Inter"/>
              </a:rPr>
              <a:t>31</a:t>
            </a:r>
          </a:p>
          <a:p>
            <a:pPr>
              <a:lnSpc>
                <a:spcPct val="95000"/>
              </a:lnSpc>
              <a:spcAft>
                <a:spcPts val="1800"/>
              </a:spcAft>
            </a:pPr>
            <a:r>
              <a:rPr sz="4600" b="1">
                <a:solidFill>
                  <a:srgbClr val="0E1330"/>
                </a:solidFill>
                <a:latin typeface="Inter"/>
              </a:rPr>
              <a:t>DAYS TO LOS ANGELES</a:t>
            </a:r>
          </a:p>
          <a:p>
            <a:r>
              <a:rPr sz="1700" b="0">
                <a:solidFill>
                  <a:srgbClr val="0E1330"/>
                </a:solidFill>
                <a:latin typeface="Inter"/>
              </a:rPr>
              <a:t>September 23–25 · L.A. Convention Center</a:t>
            </a:r>
          </a:p>
        </p:txBody>
      </p:sp>
      <p:pic>
        <p:nvPicPr>
          <p:cNvPr id="6" name="Picture 5" descr="nbmbaa_logo_whit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00" y="8046720"/>
            <a:ext cx="1188720" cy="71159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029200" y="8229600"/>
            <a:ext cx="34747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500" b="1">
                <a:solidFill>
                  <a:srgbClr val="FFFFFF"/>
                </a:solidFill>
                <a:latin typeface="Inter"/>
              </a:rPr>
              <a:t>Register today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29DBC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188720"/>
            <a:ext cx="7680960" cy="40233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2000"/>
              </a:spcAft>
            </a:pPr>
            <a:r>
              <a:rPr sz="1500" b="1" spc="300">
                <a:solidFill>
                  <a:srgbClr val="1C3DA1"/>
                </a:solidFill>
                <a:latin typeface="Inter"/>
              </a:rPr>
              <a:t>WHY I'M GOING</a:t>
            </a:r>
          </a:p>
          <a:p>
            <a:pPr>
              <a:lnSpc>
                <a:spcPct val="106000"/>
              </a:lnSpc>
            </a:pPr>
            <a:r>
              <a:rPr sz="4000" b="1">
                <a:solidFill>
                  <a:srgbClr val="0E1330"/>
                </a:solidFill>
                <a:latin typeface="Inter"/>
              </a:rPr>
              <a:t>“Replace this with one sentence about what you want out of Los Angeles.”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5989320"/>
            <a:ext cx="7680960" cy="109728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400"/>
              </a:spcAft>
            </a:pPr>
            <a:r>
              <a:rPr sz="1800" b="1">
                <a:solidFill>
                  <a:srgbClr val="0E1330"/>
                </a:solidFill>
                <a:latin typeface="Inter"/>
              </a:rPr>
              <a:t>[Your name]</a:t>
            </a:r>
          </a:p>
          <a:p>
            <a:r>
              <a:rPr sz="1800" b="0">
                <a:solidFill>
                  <a:srgbClr val="0E1330"/>
                </a:solidFill>
                <a:latin typeface="Inter"/>
              </a:rPr>
              <a:t>[Your title] · [Your chapter]</a:t>
            </a:r>
          </a:p>
        </p:txBody>
      </p:sp>
      <p:sp>
        <p:nvSpPr>
          <p:cNvPr id="5" name="Rectangle 4"/>
          <p:cNvSpPr/>
          <p:nvPr/>
        </p:nvSpPr>
        <p:spPr>
          <a:xfrm>
            <a:off x="731520" y="5577840"/>
            <a:ext cx="1280160" cy="64008"/>
          </a:xfrm>
          <a:prstGeom prst="rect">
            <a:avLst/>
          </a:prstGeom>
          <a:solidFill>
            <a:srgbClr val="1C3DA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" name="Picture 5" descr="pivot_logo_bl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17920" y="7772400"/>
            <a:ext cx="2103120" cy="1282178"/>
          </a:xfrm>
          <a:prstGeom prst="rect">
            <a:avLst/>
          </a:prstGeom>
        </p:spPr>
      </p:pic>
      <p:pic>
        <p:nvPicPr>
          <p:cNvPr id="7" name="Picture 6" descr="nbmbaa_logo_bl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" y="7863840"/>
            <a:ext cx="1188720" cy="711592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FFD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pivot_logo_blu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5040" y="822960"/>
            <a:ext cx="2103120" cy="128217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822960"/>
            <a:ext cx="5120640" cy="420624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1400"/>
              </a:spcAft>
            </a:pPr>
            <a:r>
              <a:rPr sz="1500" b="1" spc="300">
                <a:solidFill>
                  <a:srgbClr val="1C3DA1"/>
                </a:solidFill>
                <a:latin typeface="Inter"/>
              </a:rPr>
              <a:t>REGISTRATION · PIVOT 2026</a:t>
            </a:r>
          </a:p>
          <a:p>
            <a:pPr>
              <a:lnSpc>
                <a:spcPct val="92000"/>
              </a:lnSpc>
              <a:spcAft>
                <a:spcPts val="2200"/>
              </a:spcAft>
            </a:pPr>
            <a:r>
              <a:rPr sz="5800" b="1">
                <a:solidFill>
                  <a:srgbClr val="0E1330"/>
                </a:solidFill>
                <a:latin typeface="Inter"/>
              </a:rPr>
              <a:t>REGISTER BEFORE YOU FLY</a:t>
            </a:r>
          </a:p>
          <a:p>
            <a:pPr>
              <a:lnSpc>
                <a:spcPct val="130000"/>
              </a:lnSpc>
            </a:pPr>
            <a:r>
              <a:rPr sz="1700" b="0">
                <a:solidFill>
                  <a:srgbClr val="0E1330"/>
                </a:solidFill>
                <a:latin typeface="Inter"/>
              </a:rPr>
              <a:t>Final Access pricing runs through September 20. On-site rates cost more.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685800" y="5577840"/>
            <a:ext cx="3657600" cy="17373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05840" y="5852160"/>
            <a:ext cx="301752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 b="1" spc="300">
                <a:solidFill>
                  <a:srgbClr val="1C3DA1"/>
                </a:solidFill>
                <a:latin typeface="Inter"/>
              </a:rPr>
              <a:t>MEMBER</a:t>
            </a:r>
          </a:p>
          <a:p>
            <a:pPr>
              <a:spcAft>
                <a:spcPts val="400"/>
              </a:spcAft>
            </a:pPr>
            <a:r>
              <a:rPr sz="4400" b="1">
                <a:solidFill>
                  <a:srgbClr val="0E1330"/>
                </a:solidFill>
                <a:latin typeface="Inter"/>
              </a:rPr>
              <a:t>$549</a:t>
            </a:r>
          </a:p>
          <a:p>
            <a:r>
              <a:rPr sz="1300" b="0">
                <a:solidFill>
                  <a:srgbClr val="4A4F68"/>
                </a:solidFill>
                <a:latin typeface="Inter"/>
              </a:rPr>
              <a:t>$599 on-site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4663440" y="5577840"/>
            <a:ext cx="3657600" cy="173736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4983479" y="5852160"/>
            <a:ext cx="3017520" cy="128016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600"/>
              </a:spcAft>
            </a:pPr>
            <a:r>
              <a:rPr sz="1300" b="1" spc="300">
                <a:solidFill>
                  <a:srgbClr val="800359"/>
                </a:solidFill>
                <a:latin typeface="Inter"/>
              </a:rPr>
              <a:t>NON-MEMBER</a:t>
            </a:r>
          </a:p>
          <a:p>
            <a:pPr>
              <a:spcAft>
                <a:spcPts val="400"/>
              </a:spcAft>
            </a:pPr>
            <a:r>
              <a:rPr sz="4400" b="1">
                <a:solidFill>
                  <a:srgbClr val="0E1330"/>
                </a:solidFill>
                <a:latin typeface="Inter"/>
              </a:rPr>
              <a:t>$849</a:t>
            </a:r>
          </a:p>
          <a:p>
            <a:r>
              <a:rPr sz="1300" b="0">
                <a:solidFill>
                  <a:srgbClr val="4A4F68"/>
                </a:solidFill>
                <a:latin typeface="Inter"/>
              </a:rPr>
              <a:t>$929 on-site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" y="8138160"/>
            <a:ext cx="548640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r>
              <a:rPr sz="1500" b="1">
                <a:solidFill>
                  <a:srgbClr val="1C3DA1"/>
                </a:solidFill>
                <a:latin typeface="Inter"/>
              </a:rPr>
              <a:t>nbmbaa.org/conference/registration</a:t>
            </a:r>
          </a:p>
        </p:txBody>
      </p:sp>
      <p:pic>
        <p:nvPicPr>
          <p:cNvPr id="10" name="Picture 9" descr="nbmbaa_logo_black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00" y="8001000"/>
            <a:ext cx="1188720" cy="71159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800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pivot_logo_revers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60720" y="685800"/>
            <a:ext cx="2468880" cy="150447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2926080"/>
            <a:ext cx="7772400" cy="438912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1600"/>
              </a:spcAft>
            </a:pPr>
            <a:r>
              <a:rPr sz="1500" b="1" spc="300">
                <a:solidFill>
                  <a:srgbClr val="FFDB00"/>
                </a:solidFill>
                <a:latin typeface="Inter"/>
              </a:rPr>
              <a:t>STUDENTS &amp; CAMPUS PARTNERS</a:t>
            </a:r>
          </a:p>
          <a:p>
            <a:pPr>
              <a:lnSpc>
                <a:spcPct val="92000"/>
              </a:lnSpc>
              <a:spcAft>
                <a:spcPts val="2400"/>
              </a:spcAft>
            </a:pPr>
            <a:r>
              <a:rPr sz="6200" b="1">
                <a:solidFill>
                  <a:srgbClr val="FFFFFF"/>
                </a:solidFill>
                <a:latin typeface="Inter"/>
              </a:rPr>
              <a:t>BRING A STUDENT</a:t>
            </a:r>
          </a:p>
          <a:p>
            <a:pPr>
              <a:lnSpc>
                <a:spcPct val="128000"/>
              </a:lnSpc>
            </a:pPr>
            <a:r>
              <a:rPr sz="1800" b="0">
                <a:solidFill>
                  <a:srgbClr val="FFFFFF"/>
                </a:solidFill>
                <a:latin typeface="Inter"/>
              </a:rPr>
              <a:t>Student membership is $49 a year. The Career Expo puts them in front of recruiters for three days.</a:t>
            </a:r>
          </a:p>
        </p:txBody>
      </p:sp>
      <p:pic>
        <p:nvPicPr>
          <p:cNvPr id="5" name="Picture 4" descr="nbmba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8046720"/>
            <a:ext cx="1188720" cy="71159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8229600"/>
            <a:ext cx="3931920" cy="4572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 algn="r"/>
            <a:r>
              <a:rPr sz="1500" b="1">
                <a:solidFill>
                  <a:srgbClr val="FFDB00"/>
                </a:solidFill>
                <a:latin typeface="Inter"/>
              </a:rPr>
              <a:t>nbmbaa.org/membership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9144000" cy="9144000"/>
          </a:xfrm>
          <a:prstGeom prst="rect">
            <a:avLst/>
          </a:prstGeom>
          <a:solidFill>
            <a:srgbClr val="0E133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8778240"/>
            <a:ext cx="9144000" cy="365760"/>
          </a:xfrm>
          <a:prstGeom prst="rect">
            <a:avLst/>
          </a:prstGeom>
          <a:solidFill>
            <a:srgbClr val="FFDB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pivot_logo_revers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2160" y="640080"/>
            <a:ext cx="2468880" cy="150447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2377440"/>
            <a:ext cx="7772400" cy="4572000"/>
          </a:xfrm>
          <a:prstGeom prst="rect">
            <a:avLst/>
          </a:prstGeom>
          <a:noFill/>
        </p:spPr>
        <p:txBody>
          <a:bodyPr wrap="square" lIns="0" rIns="0" tIns="0" bIns="0">
            <a:spAutoFit/>
          </a:bodyPr>
          <a:lstStyle/>
          <a:p>
            <a:pPr>
              <a:spcAft>
                <a:spcPts val="1600"/>
              </a:spcAft>
            </a:pPr>
            <a:r>
              <a:rPr sz="1500" b="1" spc="300">
                <a:solidFill>
                  <a:srgbClr val="FFDB00"/>
                </a:solidFill>
                <a:latin typeface="Inter"/>
              </a:rPr>
              <a:t>[KICKER LINE]</a:t>
            </a:r>
          </a:p>
          <a:p>
            <a:pPr>
              <a:lnSpc>
                <a:spcPct val="92000"/>
              </a:lnSpc>
              <a:spcAft>
                <a:spcPts val="2400"/>
              </a:spcAft>
            </a:pPr>
            <a:r>
              <a:rPr sz="6200" b="1">
                <a:solidFill>
                  <a:srgbClr val="FFFFFF"/>
                </a:solidFill>
                <a:latin typeface="Inter"/>
              </a:rPr>
              <a:t>YOUR HEADLINE HERE</a:t>
            </a:r>
          </a:p>
          <a:p>
            <a:pPr>
              <a:lnSpc>
                <a:spcPct val="128000"/>
              </a:lnSpc>
            </a:pPr>
            <a:r>
              <a:rPr sz="1800" b="0">
                <a:solidFill>
                  <a:srgbClr val="FFFFFF"/>
                </a:solidFill>
                <a:latin typeface="Inter"/>
              </a:rPr>
              <a:t>Two lines of supporting copy. Keep it under 25 words so it reads on a phone.</a:t>
            </a:r>
          </a:p>
        </p:txBody>
      </p:sp>
      <p:pic>
        <p:nvPicPr>
          <p:cNvPr id="6" name="Picture 5" descr="nbmbaa_logo_whit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731520"/>
            <a:ext cx="1188720" cy="711592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